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Werkcollege markt.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23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65695" y="144379"/>
            <a:ext cx="3080084" cy="5329989"/>
          </a:xfrm>
        </p:spPr>
        <p:txBody>
          <a:bodyPr>
            <a:noAutofit/>
          </a:bodyPr>
          <a:lstStyle/>
          <a:p>
            <a:r>
              <a:rPr lang="nl-NL" sz="2500" b="1" dirty="0" smtClean="0"/>
              <a:t>Wat weten we:</a:t>
            </a:r>
          </a:p>
          <a:p>
            <a:r>
              <a:rPr lang="nl-NL" sz="2500" b="1" dirty="0" smtClean="0"/>
              <a:t>TW = TO – TK</a:t>
            </a:r>
          </a:p>
          <a:p>
            <a:r>
              <a:rPr lang="nl-NL" sz="2500" b="1" dirty="0" smtClean="0"/>
              <a:t>Beide partijen hebben verschillende TO.</a:t>
            </a:r>
          </a:p>
          <a:p>
            <a:r>
              <a:rPr lang="nl-NL" sz="2500" b="1" dirty="0" smtClean="0"/>
              <a:t>Bron 2:</a:t>
            </a:r>
          </a:p>
          <a:p>
            <a:r>
              <a:rPr lang="nl-NL" sz="2500" b="1" dirty="0" smtClean="0"/>
              <a:t>Kosten voor WIFI hotspots.</a:t>
            </a:r>
          </a:p>
          <a:p>
            <a:r>
              <a:rPr lang="nl-NL" sz="2500" b="1" dirty="0" smtClean="0"/>
              <a:t>Kosten nodig voor winstberekening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74836" cy="63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63366"/>
          <a:stretch/>
        </p:blipFill>
        <p:spPr>
          <a:xfrm>
            <a:off x="0" y="0"/>
            <a:ext cx="12192000" cy="8903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43564"/>
          <a:stretch/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25247"/>
          <a:stretch/>
        </p:blipFill>
        <p:spPr>
          <a:xfrm>
            <a:off x="0" y="0"/>
            <a:ext cx="12192000" cy="18167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2160589"/>
            <a:ext cx="10560161" cy="3980353"/>
          </a:xfrm>
        </p:spPr>
        <p:txBody>
          <a:bodyPr>
            <a:noAutofit/>
          </a:bodyPr>
          <a:lstStyle/>
          <a:p>
            <a:endParaRPr lang="nl-NL" sz="2200" dirty="0" smtClean="0"/>
          </a:p>
          <a:p>
            <a:endParaRPr lang="nl-NL" sz="2200" dirty="0"/>
          </a:p>
          <a:p>
            <a:endParaRPr lang="nl-NL" sz="2200" dirty="0" smtClean="0"/>
          </a:p>
          <a:p>
            <a:endParaRPr lang="nl-NL" sz="2200" dirty="0"/>
          </a:p>
          <a:p>
            <a:endParaRPr lang="nl-NL" sz="2200" dirty="0" smtClean="0"/>
          </a:p>
          <a:p>
            <a:endParaRPr lang="nl-NL" sz="2200" dirty="0"/>
          </a:p>
          <a:p>
            <a:endParaRPr lang="nl-NL" sz="2200" dirty="0" smtClean="0"/>
          </a:p>
          <a:p>
            <a:endParaRPr lang="nl-NL" sz="2200" dirty="0" smtClean="0"/>
          </a:p>
          <a:p>
            <a:r>
              <a:rPr lang="nl-NL" sz="2200" dirty="0" smtClean="0"/>
              <a:t>Er staat hier: bepaald de dominante strategie, je hoeft hem niet toe te lichten.</a:t>
            </a:r>
            <a:endParaRPr lang="nl-NL" sz="2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134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5096631"/>
            <a:ext cx="1167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 </a:t>
            </a:r>
            <a:r>
              <a:rPr lang="nl-NL" dirty="0" err="1" smtClean="0"/>
              <a:t>puntsvraag</a:t>
            </a:r>
            <a:r>
              <a:rPr lang="nl-NL" dirty="0" smtClean="0"/>
              <a:t>: dominante strategie van beide 1p, gevangenendilemma 1p, nadelig voor mobielgebruiker 1p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4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60461"/>
          <a:stretch/>
        </p:blipFill>
        <p:spPr>
          <a:xfrm>
            <a:off x="0" y="0"/>
            <a:ext cx="12192000" cy="16242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40544"/>
          <a:stretch/>
        </p:blipFill>
        <p:spPr>
          <a:xfrm>
            <a:off x="0" y="0"/>
            <a:ext cx="12192000" cy="24424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10796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96169" y="4756080"/>
            <a:ext cx="8250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Punt 1 en 2 zijn puur definitievragen.</a:t>
            </a:r>
          </a:p>
          <a:p>
            <a:r>
              <a:rPr lang="nl-NL" dirty="0" smtClean="0"/>
              <a:t>Punt 3 is theorie correct toepassen in de context, als dat lukt! Kan je de wereld 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8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6858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22684" y="6376737"/>
            <a:ext cx="917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Oligopolie: enkele aanbieders			monopolistische concurrentie: veel aanbieders.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9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500" dirty="0" smtClean="0"/>
          </a:p>
          <a:p>
            <a:endParaRPr lang="nl-NL" sz="2500" dirty="0"/>
          </a:p>
          <a:p>
            <a:endParaRPr lang="nl-NL" sz="2500" dirty="0" smtClean="0"/>
          </a:p>
          <a:p>
            <a:r>
              <a:rPr lang="nl-NL" sz="2500" dirty="0" smtClean="0"/>
              <a:t>Of veel invloed op de prijs (was ook goed geweest).</a:t>
            </a:r>
            <a:endParaRPr lang="nl-NL" sz="2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56235"/>
          <a:stretch/>
        </p:blipFill>
        <p:spPr>
          <a:xfrm>
            <a:off x="0" y="0"/>
            <a:ext cx="12192000" cy="13475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0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500" dirty="0" smtClean="0"/>
          </a:p>
          <a:p>
            <a:endParaRPr lang="nl-NL" sz="2500" dirty="0"/>
          </a:p>
          <a:p>
            <a:endParaRPr lang="nl-NL" sz="2500" dirty="0" smtClean="0"/>
          </a:p>
          <a:p>
            <a:endParaRPr lang="nl-NL" sz="2500" dirty="0"/>
          </a:p>
          <a:p>
            <a:r>
              <a:rPr lang="nl-NL" sz="2500" dirty="0" smtClean="0"/>
              <a:t>Wat moeten we berekenen?</a:t>
            </a:r>
          </a:p>
          <a:p>
            <a:r>
              <a:rPr lang="nl-NL" sz="2500" dirty="0" smtClean="0"/>
              <a:t>De prijs, niet de maximale totale winst.</a:t>
            </a:r>
            <a:endParaRPr lang="nl-NL" sz="2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6"/>
            <a:ext cx="12192000" cy="3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06717" y="0"/>
            <a:ext cx="6585283" cy="5957142"/>
          </a:xfrm>
        </p:spPr>
        <p:txBody>
          <a:bodyPr/>
          <a:lstStyle/>
          <a:p>
            <a:r>
              <a:rPr lang="nl-NL" dirty="0" smtClean="0"/>
              <a:t>Maximale totale winst =</a:t>
            </a:r>
          </a:p>
          <a:p>
            <a:r>
              <a:rPr lang="nl-NL" dirty="0" smtClean="0"/>
              <a:t>MO = MK</a:t>
            </a:r>
          </a:p>
          <a:p>
            <a:r>
              <a:rPr lang="nl-NL" dirty="0" smtClean="0"/>
              <a:t>Dan weten we alleen de Q. </a:t>
            </a:r>
          </a:p>
          <a:p>
            <a:r>
              <a:rPr lang="nl-NL" dirty="0" smtClean="0"/>
              <a:t>MK = gegeven = 12</a:t>
            </a:r>
          </a:p>
          <a:p>
            <a:r>
              <a:rPr lang="nl-NL" dirty="0" smtClean="0"/>
              <a:t>MO = gegeven in formule vorm kunnen we berekenen</a:t>
            </a:r>
          </a:p>
          <a:p>
            <a:r>
              <a:rPr lang="nl-NL" dirty="0" smtClean="0"/>
              <a:t>Dan weten we de Q</a:t>
            </a:r>
          </a:p>
          <a:p>
            <a:r>
              <a:rPr lang="nl-NL" dirty="0" smtClean="0"/>
              <a:t>Q invullen in formule P voor herleiden antwoord.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Mogen we de Q aflezen? Nee, valt niet op een exact snijpunt.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17755"/>
          <a:stretch/>
        </p:blipFill>
        <p:spPr>
          <a:xfrm>
            <a:off x="0" y="0"/>
            <a:ext cx="12192000" cy="24303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500" dirty="0" smtClean="0"/>
              <a:t>Nabespreken: </a:t>
            </a:r>
          </a:p>
          <a:p>
            <a:r>
              <a:rPr lang="nl-NL" sz="2500" dirty="0" smtClean="0"/>
              <a:t>De prijs van snelheid</a:t>
            </a:r>
          </a:p>
          <a:p>
            <a:r>
              <a:rPr lang="nl-NL" sz="2500" dirty="0" smtClean="0"/>
              <a:t>Schipperen naar </a:t>
            </a:r>
            <a:r>
              <a:rPr lang="nl-NL" sz="2500" dirty="0" err="1" smtClean="0"/>
              <a:t>Schierland</a:t>
            </a:r>
            <a:r>
              <a:rPr lang="nl-NL" sz="2500" dirty="0" smtClean="0"/>
              <a:t>.</a:t>
            </a:r>
          </a:p>
          <a:p>
            <a:r>
              <a:rPr lang="nl-NL" sz="2500" dirty="0" smtClean="0"/>
              <a:t>Oude examenopgave maken:</a:t>
            </a:r>
          </a:p>
          <a:p>
            <a:r>
              <a:rPr lang="nl-NL" sz="2500" dirty="0" smtClean="0"/>
              <a:t>Nabespreken oude examenopgave.</a:t>
            </a:r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19438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nl-NL" sz="2500" dirty="0" smtClean="0"/>
          </a:p>
          <a:p>
            <a:endParaRPr lang="nl-NL" sz="2500" dirty="0"/>
          </a:p>
          <a:p>
            <a:endParaRPr lang="nl-NL" sz="2500" dirty="0" smtClean="0"/>
          </a:p>
          <a:p>
            <a:endParaRPr lang="nl-NL" sz="2500" dirty="0"/>
          </a:p>
          <a:p>
            <a:r>
              <a:rPr lang="nl-NL" sz="2500" dirty="0" smtClean="0"/>
              <a:t>TO = P * Q</a:t>
            </a:r>
          </a:p>
          <a:p>
            <a:r>
              <a:rPr lang="nl-NL" sz="2500" dirty="0" smtClean="0"/>
              <a:t>TK = TVK + TCK</a:t>
            </a:r>
          </a:p>
          <a:p>
            <a:r>
              <a:rPr lang="nl-NL" sz="2500" dirty="0" smtClean="0"/>
              <a:t>TVK = 6 * Q</a:t>
            </a:r>
          </a:p>
          <a:p>
            <a:r>
              <a:rPr lang="nl-NL" sz="2500" dirty="0" smtClean="0"/>
              <a:t>TO = TK = </a:t>
            </a:r>
            <a:r>
              <a:rPr lang="nl-NL" sz="2500" dirty="0" err="1" smtClean="0"/>
              <a:t>breakeven</a:t>
            </a:r>
            <a:r>
              <a:rPr lang="nl-NL" sz="2500" dirty="0" smtClean="0"/>
              <a:t>.</a:t>
            </a:r>
            <a:endParaRPr lang="nl-NL" sz="2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5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58440"/>
          <a:stretch/>
        </p:blipFill>
        <p:spPr>
          <a:xfrm>
            <a:off x="0" y="0"/>
            <a:ext cx="6521116" cy="11550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47184"/>
          <a:stretch/>
        </p:blipFill>
        <p:spPr>
          <a:xfrm>
            <a:off x="0" y="0"/>
            <a:ext cx="6521116" cy="14678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35496"/>
          <a:stretch/>
        </p:blipFill>
        <p:spPr>
          <a:xfrm>
            <a:off x="0" y="0"/>
            <a:ext cx="6521116" cy="17927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-1107" t="-22512" r="1107" b="22512"/>
          <a:stretch/>
        </p:blipFill>
        <p:spPr>
          <a:xfrm>
            <a:off x="-72190" y="-625643"/>
            <a:ext cx="6521116" cy="277919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21116" cy="27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1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Wat vragen ze: 3p vraag:</a:t>
            </a:r>
          </a:p>
          <a:p>
            <a:r>
              <a:rPr lang="nl-NL" dirty="0" smtClean="0"/>
              <a:t>Bepaal de dominante strategie van beide veerdiensten. (1p)</a:t>
            </a:r>
          </a:p>
          <a:p>
            <a:r>
              <a:rPr lang="nl-NL" dirty="0" smtClean="0"/>
              <a:t>Verklaar de uitspraken (zijn er 2)</a:t>
            </a:r>
          </a:p>
          <a:p>
            <a:r>
              <a:rPr lang="nl-NL" dirty="0" smtClean="0"/>
              <a:t>Uitleg Negatieve gevolgen omzet bij dominante strategie (1p)</a:t>
            </a:r>
          </a:p>
          <a:p>
            <a:r>
              <a:rPr lang="nl-NL" dirty="0" smtClean="0"/>
              <a:t>Uitleg Prijsafspraken maken ook al is dat verboden (1p)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14612" cy="48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Budget boot prijs gelijk: </a:t>
            </a:r>
            <a:r>
              <a:rPr lang="nl-NL" dirty="0" err="1" smtClean="0"/>
              <a:t>Ferrygood</a:t>
            </a:r>
            <a:r>
              <a:rPr lang="nl-NL" dirty="0" smtClean="0"/>
              <a:t> verlagen (76 &gt; 68)</a:t>
            </a:r>
          </a:p>
          <a:p>
            <a:r>
              <a:rPr lang="nl-NL" dirty="0" smtClean="0"/>
              <a:t>Budgetboot prijs verlagen: </a:t>
            </a:r>
            <a:r>
              <a:rPr lang="nl-NL" dirty="0" err="1" smtClean="0"/>
              <a:t>ferrygood</a:t>
            </a:r>
            <a:r>
              <a:rPr lang="nl-NL" dirty="0" smtClean="0"/>
              <a:t> verlagen (68 &gt; 59)</a:t>
            </a:r>
          </a:p>
          <a:p>
            <a:r>
              <a:rPr lang="nl-NL" dirty="0" err="1" smtClean="0"/>
              <a:t>Ferrygood</a:t>
            </a:r>
            <a:r>
              <a:rPr lang="nl-NL" dirty="0" smtClean="0"/>
              <a:t> gelijk: budgetboot verlagen (41 &gt; 32)</a:t>
            </a:r>
          </a:p>
          <a:p>
            <a:r>
              <a:rPr lang="nl-NL" dirty="0" err="1" smtClean="0"/>
              <a:t>Ferrygood</a:t>
            </a:r>
            <a:r>
              <a:rPr lang="nl-NL" dirty="0" smtClean="0"/>
              <a:t> prijs verlagen: budgetboot verlagen (32&gt; 24)</a:t>
            </a:r>
          </a:p>
          <a:p>
            <a:r>
              <a:rPr lang="nl-NL" dirty="0" smtClean="0"/>
              <a:t>Verlagen dominante strategie.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"/>
            <a:ext cx="12296274" cy="32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62878"/>
          <a:stretch/>
        </p:blipFill>
        <p:spPr>
          <a:xfrm>
            <a:off x="0" y="0"/>
            <a:ext cx="12192000" cy="13355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31776"/>
          <a:stretch/>
        </p:blipFill>
        <p:spPr>
          <a:xfrm>
            <a:off x="0" y="-1"/>
            <a:ext cx="12192000" cy="24544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5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0"/>
            <a:ext cx="8876960" cy="1581484"/>
          </a:xfrm>
        </p:spPr>
        <p:txBody>
          <a:bodyPr>
            <a:normAutofit/>
          </a:bodyPr>
          <a:lstStyle/>
          <a:p>
            <a:r>
              <a:rPr lang="nl-NL" dirty="0" smtClean="0"/>
              <a:t>Examenopgave maken.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221" y="1022684"/>
            <a:ext cx="4896853" cy="5149104"/>
          </a:xfrm>
        </p:spPr>
        <p:txBody>
          <a:bodyPr>
            <a:normAutofit/>
          </a:bodyPr>
          <a:lstStyle/>
          <a:p>
            <a:r>
              <a:rPr lang="nl-NL" sz="2500" smtClean="0"/>
              <a:t>30</a:t>
            </a:r>
            <a:r>
              <a:rPr lang="nl-NL" sz="2500" smtClean="0"/>
              <a:t> </a:t>
            </a:r>
            <a:r>
              <a:rPr lang="nl-NL" sz="2500" dirty="0" smtClean="0"/>
              <a:t>minuten de </a:t>
            </a:r>
            <a:r>
              <a:rPr lang="nl-NL" sz="2500" dirty="0" smtClean="0"/>
              <a:t>tijd</a:t>
            </a:r>
          </a:p>
          <a:p>
            <a:r>
              <a:rPr lang="nl-NL" sz="2500" dirty="0" smtClean="0"/>
              <a:t>Vragen, schroom deze niet te stellen.</a:t>
            </a:r>
          </a:p>
          <a:p>
            <a:r>
              <a:rPr lang="nl-NL" sz="2500" dirty="0" smtClean="0"/>
              <a:t>Probeer eerst zelf:</a:t>
            </a:r>
          </a:p>
          <a:p>
            <a:r>
              <a:rPr lang="nl-NL" sz="2500" dirty="0" smtClean="0"/>
              <a:t>Punten voor de vraag geven weer uit hoeveel argumenten/zinnen/verklaringen je antwoord minimaal bestaat.</a:t>
            </a:r>
          </a:p>
          <a:p>
            <a:endParaRPr lang="nl-NL" sz="2500" dirty="0" smtClean="0"/>
          </a:p>
        </p:txBody>
      </p:sp>
      <p:sp>
        <p:nvSpPr>
          <p:cNvPr id="18" name="Ovaal 17"/>
          <p:cNvSpPr/>
          <p:nvPr/>
        </p:nvSpPr>
        <p:spPr>
          <a:xfrm>
            <a:off x="5767194" y="1959234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al 18"/>
          <p:cNvSpPr/>
          <p:nvPr/>
        </p:nvSpPr>
        <p:spPr>
          <a:xfrm>
            <a:off x="5767194" y="1959234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0" name="Ovaal 19"/>
          <p:cNvSpPr/>
          <p:nvPr/>
        </p:nvSpPr>
        <p:spPr>
          <a:xfrm>
            <a:off x="5767194" y="1959233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5767194" y="1959232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2" name="Ovaal 21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3" name="Ovaal 22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4" name="Ovaal 23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5" name="Ovaal 24"/>
          <p:cNvSpPr/>
          <p:nvPr/>
        </p:nvSpPr>
        <p:spPr>
          <a:xfrm>
            <a:off x="5767194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2" name="Ovaal 11"/>
          <p:cNvSpPr/>
          <p:nvPr/>
        </p:nvSpPr>
        <p:spPr>
          <a:xfrm>
            <a:off x="5767194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3" name="Ovaal 12"/>
          <p:cNvSpPr/>
          <p:nvPr/>
        </p:nvSpPr>
        <p:spPr>
          <a:xfrm>
            <a:off x="5767193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al 13"/>
          <p:cNvSpPr/>
          <p:nvPr/>
        </p:nvSpPr>
        <p:spPr>
          <a:xfrm>
            <a:off x="5767192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al 14"/>
          <p:cNvSpPr/>
          <p:nvPr/>
        </p:nvSpPr>
        <p:spPr>
          <a:xfrm>
            <a:off x="5767191" y="195922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767191" y="195922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al 16"/>
          <p:cNvSpPr/>
          <p:nvPr/>
        </p:nvSpPr>
        <p:spPr>
          <a:xfrm>
            <a:off x="5767191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Ovaal 25"/>
          <p:cNvSpPr/>
          <p:nvPr/>
        </p:nvSpPr>
        <p:spPr>
          <a:xfrm>
            <a:off x="5767188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vaal 26"/>
          <p:cNvSpPr/>
          <p:nvPr/>
        </p:nvSpPr>
        <p:spPr>
          <a:xfrm>
            <a:off x="5767185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Ovaal 27"/>
          <p:cNvSpPr/>
          <p:nvPr/>
        </p:nvSpPr>
        <p:spPr>
          <a:xfrm>
            <a:off x="5767182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Ovaal 28"/>
          <p:cNvSpPr/>
          <p:nvPr/>
        </p:nvSpPr>
        <p:spPr>
          <a:xfrm>
            <a:off x="5767182" y="202444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Ovaal 29"/>
          <p:cNvSpPr/>
          <p:nvPr/>
        </p:nvSpPr>
        <p:spPr>
          <a:xfrm>
            <a:off x="5767182" y="1959202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Ovaal 30"/>
          <p:cNvSpPr/>
          <p:nvPr/>
        </p:nvSpPr>
        <p:spPr>
          <a:xfrm>
            <a:off x="5767182" y="1991805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Ovaal 31"/>
          <p:cNvSpPr/>
          <p:nvPr/>
        </p:nvSpPr>
        <p:spPr>
          <a:xfrm>
            <a:off x="5767170" y="195917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Ovaal 32"/>
          <p:cNvSpPr/>
          <p:nvPr/>
        </p:nvSpPr>
        <p:spPr>
          <a:xfrm>
            <a:off x="5779856" y="202444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Ovaal 33"/>
          <p:cNvSpPr/>
          <p:nvPr/>
        </p:nvSpPr>
        <p:spPr>
          <a:xfrm>
            <a:off x="5792518" y="197548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Ovaal 34"/>
          <p:cNvSpPr/>
          <p:nvPr/>
        </p:nvSpPr>
        <p:spPr>
          <a:xfrm>
            <a:off x="5741846" y="1967297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Ovaal 35"/>
          <p:cNvSpPr/>
          <p:nvPr/>
        </p:nvSpPr>
        <p:spPr>
          <a:xfrm>
            <a:off x="5767146" y="195910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Ovaal 36"/>
          <p:cNvSpPr/>
          <p:nvPr/>
        </p:nvSpPr>
        <p:spPr>
          <a:xfrm>
            <a:off x="5792446" y="199174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Ovaal 37"/>
          <p:cNvSpPr/>
          <p:nvPr/>
        </p:nvSpPr>
        <p:spPr>
          <a:xfrm>
            <a:off x="5792374" y="2016185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Ovaal 38"/>
          <p:cNvSpPr/>
          <p:nvPr/>
        </p:nvSpPr>
        <p:spPr>
          <a:xfrm>
            <a:off x="5804892" y="201612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Ovaal 39"/>
          <p:cNvSpPr/>
          <p:nvPr/>
        </p:nvSpPr>
        <p:spPr>
          <a:xfrm>
            <a:off x="5814545" y="2016057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Ovaal 40"/>
          <p:cNvSpPr/>
          <p:nvPr/>
        </p:nvSpPr>
        <p:spPr>
          <a:xfrm>
            <a:off x="5836572" y="2003867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07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9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9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9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9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8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7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6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9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5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9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44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9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3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9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62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9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1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9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0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9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39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9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98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9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7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9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160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59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75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9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34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9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930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59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20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9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11000"/>
                            </p:stCondLst>
                            <p:childTnLst>
                              <p:par>
                                <p:cTn id="1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9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86453"/>
          <a:stretch/>
        </p:blipFill>
        <p:spPr>
          <a:xfrm>
            <a:off x="-1" y="1"/>
            <a:ext cx="11502189" cy="9264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81527"/>
          <a:stretch/>
        </p:blipFill>
        <p:spPr>
          <a:xfrm>
            <a:off x="-1" y="1"/>
            <a:ext cx="11502189" cy="12633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b="52146"/>
          <a:stretch/>
        </p:blipFill>
        <p:spPr>
          <a:xfrm>
            <a:off x="-1" y="0"/>
            <a:ext cx="11502189" cy="32725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b="33496"/>
          <a:stretch/>
        </p:blipFill>
        <p:spPr>
          <a:xfrm>
            <a:off x="-1" y="0"/>
            <a:ext cx="11502189" cy="45479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502189" cy="68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72676"/>
          <a:stretch/>
        </p:blipFill>
        <p:spPr>
          <a:xfrm>
            <a:off x="0" y="0"/>
            <a:ext cx="9274002" cy="18648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68621"/>
          <a:stretch/>
        </p:blipFill>
        <p:spPr>
          <a:xfrm>
            <a:off x="0" y="0"/>
            <a:ext cx="9274002" cy="2141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54342"/>
          <a:stretch/>
        </p:blipFill>
        <p:spPr>
          <a:xfrm>
            <a:off x="0" y="0"/>
            <a:ext cx="9274002" cy="31161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b="27900"/>
          <a:stretch/>
        </p:blipFill>
        <p:spPr>
          <a:xfrm>
            <a:off x="0" y="0"/>
            <a:ext cx="9274002" cy="492091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b="7274"/>
          <a:stretch/>
        </p:blipFill>
        <p:spPr>
          <a:xfrm>
            <a:off x="0" y="0"/>
            <a:ext cx="9274002" cy="63286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4002" cy="68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702092"/>
            <a:ext cx="9841832" cy="3880773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Heterogeen: in de ogen van de consument verschillende producten (merkspijkerbroeken)</a:t>
            </a:r>
          </a:p>
          <a:p>
            <a:r>
              <a:rPr lang="nl-NL" dirty="0" smtClean="0"/>
              <a:t>Homogeen: in de ogen van de consument dezelfde/vergelijkbare producten. (zand)</a:t>
            </a:r>
          </a:p>
          <a:p>
            <a:r>
              <a:rPr lang="nl-NL" dirty="0" smtClean="0"/>
              <a:t>Oligopolie = marktvorm met beperkt aantal aanbieders.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75"/>
            <a:ext cx="12192000" cy="27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807" y="0"/>
            <a:ext cx="11462586" cy="686402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644189" y="2935705"/>
            <a:ext cx="644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Prijselastisch: de vraag reageert sterk op prijsverandering.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5522495"/>
            <a:ext cx="1134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Marktvorm oligopolie: weinig aanbieders, individuele invloed op de prijs.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0" y="6488668"/>
            <a:ext cx="1109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 puntvraag: verhogen prijs </a:t>
            </a:r>
            <a:r>
              <a:rPr lang="nl-NL" dirty="0" smtClean="0">
                <a:sym typeface="Wingdings" panose="05000000000000000000" pitchFamily="2" charset="2"/>
              </a:rPr>
              <a:t> lagere omzet 1p en verlagen prijs  lagere omzet 1p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1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55013"/>
          <a:stretch/>
        </p:blipFill>
        <p:spPr>
          <a:xfrm>
            <a:off x="0" y="-85725"/>
            <a:ext cx="12192000" cy="23235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85410" y="1791257"/>
            <a:ext cx="569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Prijs daalt 8%, afzet stijgt 12% omzet zal dan stijgen.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b="20072"/>
          <a:stretch/>
        </p:blipFill>
        <p:spPr>
          <a:xfrm>
            <a:off x="0" y="-85725"/>
            <a:ext cx="12192000" cy="412833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"/>
            <a:ext cx="12192000" cy="516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" y="2057401"/>
            <a:ext cx="10491537" cy="3983962"/>
          </a:xfrm>
        </p:spPr>
        <p:txBody>
          <a:bodyPr>
            <a:noAutofit/>
          </a:bodyPr>
          <a:lstStyle/>
          <a:p>
            <a:endParaRPr lang="nl-NL" sz="2500" dirty="0" smtClean="0"/>
          </a:p>
          <a:p>
            <a:endParaRPr lang="nl-NL" sz="2500" dirty="0"/>
          </a:p>
          <a:p>
            <a:endParaRPr lang="nl-NL" sz="2500" dirty="0" smtClean="0"/>
          </a:p>
          <a:p>
            <a:r>
              <a:rPr lang="nl-NL" sz="2500" dirty="0" smtClean="0"/>
              <a:t>Welvaartsverlies: som van het consumentensurplus + productiesurplus neemt af.</a:t>
            </a:r>
          </a:p>
          <a:p>
            <a:r>
              <a:rPr lang="nl-NL" sz="2500" dirty="0" smtClean="0"/>
              <a:t>Stel eerste 4 </a:t>
            </a:r>
            <a:r>
              <a:rPr lang="nl-NL" sz="2500" dirty="0" err="1" smtClean="0"/>
              <a:t>cs</a:t>
            </a:r>
            <a:r>
              <a:rPr lang="nl-NL" sz="2500" dirty="0" smtClean="0"/>
              <a:t> + 4 </a:t>
            </a:r>
            <a:r>
              <a:rPr lang="nl-NL" sz="2500" dirty="0" err="1" smtClean="0"/>
              <a:t>ps</a:t>
            </a:r>
            <a:r>
              <a:rPr lang="nl-NL" sz="2500" dirty="0" smtClean="0"/>
              <a:t> = 8 totale welvaart. Nu 2 </a:t>
            </a:r>
            <a:r>
              <a:rPr lang="nl-NL" sz="2500" dirty="0" err="1" smtClean="0"/>
              <a:t>cs</a:t>
            </a:r>
            <a:r>
              <a:rPr lang="nl-NL" sz="2500" dirty="0" smtClean="0"/>
              <a:t> + 5 </a:t>
            </a:r>
            <a:r>
              <a:rPr lang="nl-NL" sz="2500" dirty="0" err="1" smtClean="0"/>
              <a:t>ps</a:t>
            </a:r>
            <a:r>
              <a:rPr lang="nl-NL" sz="2500" dirty="0" smtClean="0"/>
              <a:t> = 7 totale welvaart. Welvaart is afgenomen.</a:t>
            </a:r>
          </a:p>
          <a:p>
            <a:r>
              <a:rPr lang="nl-NL" sz="2500" dirty="0" smtClean="0"/>
              <a:t>Vraag is: prijsafspraken </a:t>
            </a:r>
            <a:r>
              <a:rPr lang="nl-NL" sz="2500" dirty="0" smtClean="0"/>
              <a:t>(op marktvorm oligopolie) </a:t>
            </a:r>
            <a:r>
              <a:rPr lang="nl-NL" sz="2500" dirty="0" smtClean="0">
                <a:sym typeface="Wingdings" panose="05000000000000000000" pitchFamily="2" charset="2"/>
              </a:rPr>
              <a:t> </a:t>
            </a:r>
            <a:r>
              <a:rPr lang="nl-NL" sz="2500" dirty="0" smtClean="0">
                <a:sym typeface="Wingdings" panose="05000000000000000000" pitchFamily="2" charset="2"/>
              </a:rPr>
              <a:t>verandering CS en PS  welvaartsverlies.</a:t>
            </a:r>
            <a:endParaRPr lang="nl-NL" sz="2500" dirty="0" smtClean="0"/>
          </a:p>
          <a:p>
            <a:endParaRPr lang="nl-NL" sz="2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40901"/>
          <a:stretch/>
        </p:blipFill>
        <p:spPr>
          <a:xfrm>
            <a:off x="0" y="0"/>
            <a:ext cx="12192000" cy="17927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5399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584032" y="3946358"/>
            <a:ext cx="719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vraag geeft al weg: we hebben bron 1 en 2 nodig.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9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</TotalTime>
  <Words>531</Words>
  <Application>Microsoft Office PowerPoint</Application>
  <PresentationFormat>Breedbeeld</PresentationFormat>
  <Paragraphs>127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Wingdings</vt:lpstr>
      <vt:lpstr>Wingdings 3</vt:lpstr>
      <vt:lpstr>Facet</vt:lpstr>
      <vt:lpstr>Werkcollege markt.</vt:lpstr>
      <vt:lpstr>Agenda: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Examenopgave maken.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Werkcollege markt.</dc:title>
  <dc:creator>Bas Jacobs</dc:creator>
  <cp:lastModifiedBy>Bas Jacobs</cp:lastModifiedBy>
  <cp:revision>11</cp:revision>
  <dcterms:created xsi:type="dcterms:W3CDTF">2018-04-18T13:11:54Z</dcterms:created>
  <dcterms:modified xsi:type="dcterms:W3CDTF">2018-04-19T07:22:54Z</dcterms:modified>
</cp:coreProperties>
</file>